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56" r:id="rId2"/>
  </p:sldMasterIdLst>
  <p:notesMasterIdLst>
    <p:notesMasterId r:id="rId7"/>
  </p:notesMasterIdLst>
  <p:handoutMasterIdLst>
    <p:handoutMasterId r:id="rId8"/>
  </p:handoutMasterIdLst>
  <p:sldIdLst>
    <p:sldId id="261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CA046-5454-4815-B2A3-F12200E05BFD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C7058-EE1F-468B-BFE7-0791A4562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185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FBA7ED-0B17-47EB-8C8A-B3E9839C1EBF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642EC-73F4-4463-BD1C-A631F07F5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22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7FF4A-2015-4C6D-9478-E2508487368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277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295150-4FD7-4802-B0EB-D52217513A72}" type="datetime1">
              <a:rPr lang="en-US" smtClean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895A-832A-4167-BE9B-7448CA062309}" type="datetime1">
              <a:rPr lang="en-US" smtClean="0"/>
              <a:pPr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571FF-D602-4BB6-9683-7A1E909D4296}" type="datetime1">
              <a:rPr lang="en-US" smtClean="0"/>
              <a:pPr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77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103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1635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2038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425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2229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7176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837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2BEB-5202-498C-89F7-BBD3BEE1B887}" type="datetime1">
              <a:rPr lang="en-US" smtClean="0"/>
              <a:pPr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8866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9942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538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2B6C6-10FF-4510-A888-F0B9C6A788B0}" type="datetime1">
              <a:rPr lang="en-US" smtClean="0"/>
              <a:pPr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7B31-A4E1-4FCE-8661-5EC33A675437}" type="datetime1">
              <a:rPr lang="en-US" smtClean="0"/>
              <a:pPr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832D-B7F8-4A85-B115-3F84BE9AC26D}" type="datetime1">
              <a:rPr lang="en-US" smtClean="0"/>
              <a:pPr/>
              <a:t>9/13/2017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4F3-05F7-41C1-B84E-68CE2E00C83C}" type="datetime1">
              <a:rPr lang="en-US" smtClean="0"/>
              <a:pPr/>
              <a:t>9/13/2017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7F82-2B2E-4837-B3AB-C94C672FBECB}" type="datetime1">
              <a:rPr lang="en-US" smtClean="0"/>
              <a:pPr/>
              <a:t>9/13/2017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7738-F4B0-48EA-9B71-E0F723F8BF6C}" type="datetime1">
              <a:rPr lang="en-US" smtClean="0"/>
              <a:pPr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0D5EF-7D26-425F-8C45-B9312ACE18BC}" type="datetime1">
              <a:rPr lang="en-US" smtClean="0"/>
              <a:pPr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1909345-DEE0-4B07-8E32-441AC9DA095E}" type="datetime1">
              <a:rPr lang="en-US" smtClean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794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70647" y="-76200"/>
            <a:ext cx="8139953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smtClean="0">
                <a:solidFill>
                  <a:schemeClr val="accent3"/>
                </a:solidFill>
              </a:rPr>
              <a:t>Me llamo ________________	Clase 601</a:t>
            </a:r>
            <a:br>
              <a:rPr lang="en-US" sz="3200" b="1" smtClean="0">
                <a:solidFill>
                  <a:schemeClr val="accent3"/>
                </a:solidFill>
              </a:rPr>
            </a:br>
            <a:r>
              <a:rPr lang="en-US" sz="3200" b="1" smtClean="0">
                <a:solidFill>
                  <a:schemeClr val="accent3"/>
                </a:solidFill>
              </a:rPr>
              <a:t>La fecha es el 13 de septiembre del 2017</a:t>
            </a:r>
            <a:endParaRPr lang="en-US" sz="3200" b="1" dirty="0">
              <a:solidFill>
                <a:schemeClr val="accent3"/>
              </a:solidFill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76200" y="990600"/>
            <a:ext cx="8839200" cy="57150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3200" smtClean="0">
                <a:solidFill>
                  <a:srgbClr val="FF0000"/>
                </a:solidFill>
              </a:rPr>
              <a:t>Proposito # 2: </a:t>
            </a:r>
            <a:r>
              <a:rPr lang="es-ES_tradnl" sz="3200" smtClean="0"/>
              <a:t>¿Cómo repasamos las fechas y los numeros?</a:t>
            </a:r>
          </a:p>
          <a:p>
            <a:pPr marL="0" indent="0">
              <a:buFont typeface="Wingdings" pitchFamily="2" charset="2"/>
              <a:buNone/>
            </a:pPr>
            <a:r>
              <a:rPr lang="en-US" sz="2800" i="1" smtClean="0">
                <a:solidFill>
                  <a:srgbClr val="0070C0"/>
                </a:solidFill>
              </a:rPr>
              <a:t>L.O: Students will remember numbers and dates.</a:t>
            </a:r>
            <a:endParaRPr lang="es-ES_tradnl" sz="2800" smtClean="0">
              <a:solidFill>
                <a:srgbClr val="0070C0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sz="3200" smtClean="0">
                <a:solidFill>
                  <a:srgbClr val="FF0000"/>
                </a:solidFill>
              </a:rPr>
              <a:t>Actividad Inicial: </a:t>
            </a:r>
            <a:r>
              <a:rPr lang="en-US" sz="2800" smtClean="0">
                <a:solidFill>
                  <a:schemeClr val="tx1"/>
                </a:solidFill>
              </a:rPr>
              <a:t>Escribe las fechas en español, incluye los numeros en palabras </a:t>
            </a:r>
            <a:r>
              <a:rPr lang="en-US" sz="2800" i="1" smtClean="0">
                <a:solidFill>
                  <a:schemeClr val="tx1"/>
                </a:solidFill>
              </a:rPr>
              <a:t>(include #’s in words)</a:t>
            </a:r>
            <a:endParaRPr lang="en-US" sz="280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smtClean="0">
                <a:solidFill>
                  <a:schemeClr val="tx1"/>
                </a:solidFill>
              </a:rPr>
              <a:t>January 25, 1965; Monday</a:t>
            </a:r>
          </a:p>
          <a:p>
            <a:pPr marL="514350" indent="-514350">
              <a:buFont typeface="+mj-lt"/>
              <a:buAutoNum type="arabicPeriod"/>
            </a:pPr>
            <a:endParaRPr lang="en-US" sz="280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smtClean="0">
                <a:solidFill>
                  <a:schemeClr val="tx1"/>
                </a:solidFill>
              </a:rPr>
              <a:t>May 8, 2010; Saturday</a:t>
            </a:r>
          </a:p>
          <a:p>
            <a:pPr marL="514350" indent="-514350">
              <a:buFont typeface="+mj-lt"/>
              <a:buAutoNum type="arabicPeriod"/>
            </a:pPr>
            <a:endParaRPr lang="en-US" sz="280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smtClean="0">
                <a:solidFill>
                  <a:schemeClr val="tx1"/>
                </a:solidFill>
              </a:rPr>
              <a:t>July, 30, 1998; Tuesday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7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103437"/>
            <a:ext cx="8229600" cy="4525963"/>
          </a:xfrm>
        </p:spPr>
        <p:txBody>
          <a:bodyPr/>
          <a:lstStyle/>
          <a:p>
            <a:r>
              <a:rPr lang="en-US" dirty="0" smtClean="0"/>
              <a:t>In Spanish the days of the week and the months of the year begin with a lower case letter </a:t>
            </a:r>
            <a:r>
              <a:rPr lang="en-US" i="1" dirty="0" smtClean="0"/>
              <a:t>(</a:t>
            </a:r>
            <a:r>
              <a:rPr lang="en-US" i="1" dirty="0" err="1" smtClean="0"/>
              <a:t>minuscula</a:t>
            </a:r>
            <a:r>
              <a:rPr lang="en-US" i="1" dirty="0" smtClean="0"/>
              <a:t>).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8490" y="469750"/>
            <a:ext cx="7756263" cy="105425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Los </a:t>
            </a:r>
            <a:r>
              <a:rPr lang="en-US" dirty="0" err="1" smtClean="0">
                <a:solidFill>
                  <a:srgbClr val="FF0000"/>
                </a:solidFill>
              </a:rPr>
              <a:t>dias</a:t>
            </a:r>
            <a:r>
              <a:rPr lang="en-US" dirty="0" smtClean="0">
                <a:solidFill>
                  <a:srgbClr val="FF0000"/>
                </a:solidFill>
              </a:rPr>
              <a:t> y los </a:t>
            </a:r>
            <a:r>
              <a:rPr lang="en-US" dirty="0" err="1" smtClean="0">
                <a:solidFill>
                  <a:srgbClr val="FF0000"/>
                </a:solidFill>
              </a:rPr>
              <a:t>meses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339620"/>
              </p:ext>
            </p:extLst>
          </p:nvPr>
        </p:nvGraphicFramePr>
        <p:xfrm>
          <a:off x="1371600" y="3048000"/>
          <a:ext cx="6096000" cy="3114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Los </a:t>
                      </a:r>
                      <a:r>
                        <a:rPr lang="en-US" sz="2800" dirty="0" err="1" smtClean="0"/>
                        <a:t>dias</a:t>
                      </a:r>
                      <a:endParaRPr lang="en-US" sz="2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Los </a:t>
                      </a:r>
                      <a:r>
                        <a:rPr lang="en-US" sz="2800" dirty="0" err="1" smtClean="0"/>
                        <a:t>meses</a:t>
                      </a:r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58152" y="3500735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lunes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0" y="3881735"/>
            <a:ext cx="1078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martes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2600" y="4262735"/>
            <a:ext cx="1416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 err="1">
                <a:solidFill>
                  <a:srgbClr val="00B050"/>
                </a:solidFill>
              </a:rPr>
              <a:t>miercoles</a:t>
            </a:r>
            <a:endParaRPr lang="es-ES_tradnl" sz="24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50251" y="4643735"/>
            <a:ext cx="1004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jueves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33592" y="5024735"/>
            <a:ext cx="1114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viernes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40004" y="540573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>
                <a:solidFill>
                  <a:srgbClr val="00B050"/>
                </a:solidFill>
              </a:rPr>
              <a:t>sábado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28800" y="5715000"/>
            <a:ext cx="1313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domingo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55251" y="3505200"/>
            <a:ext cx="9310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79646"/>
                </a:solidFill>
              </a:rPr>
              <a:t>enero</a:t>
            </a:r>
            <a:endParaRPr lang="en-US" sz="2400" b="1" dirty="0">
              <a:solidFill>
                <a:srgbClr val="F7964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47773" y="3881735"/>
            <a:ext cx="11290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79646"/>
                </a:solidFill>
              </a:rPr>
              <a:t>febrero</a:t>
            </a:r>
            <a:endParaRPr lang="en-US" sz="2400" b="1" dirty="0">
              <a:solidFill>
                <a:srgbClr val="F7964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0" y="4262735"/>
            <a:ext cx="977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79646"/>
                </a:solidFill>
              </a:rPr>
              <a:t>marzo</a:t>
            </a:r>
            <a:endParaRPr lang="en-US" sz="2400" b="1" dirty="0">
              <a:solidFill>
                <a:srgbClr val="F7964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62653" y="4643735"/>
            <a:ext cx="761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79646"/>
                </a:solidFill>
              </a:rPr>
              <a:t>abril</a:t>
            </a:r>
            <a:endParaRPr lang="en-US" sz="2400" b="1" dirty="0">
              <a:solidFill>
                <a:srgbClr val="F7964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11510" y="5024735"/>
            <a:ext cx="889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79646"/>
                </a:solidFill>
              </a:rPr>
              <a:t>mayo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62400" y="5405735"/>
            <a:ext cx="833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79646"/>
                </a:solidFill>
              </a:rPr>
              <a:t>junio</a:t>
            </a:r>
            <a:endParaRPr lang="en-US" sz="2400" b="1" dirty="0">
              <a:solidFill>
                <a:srgbClr val="F7964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68910" y="3500735"/>
            <a:ext cx="744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79646"/>
                </a:solidFill>
              </a:rPr>
              <a:t>julio</a:t>
            </a:r>
            <a:endParaRPr lang="en-US" sz="2400" b="1" dirty="0">
              <a:solidFill>
                <a:srgbClr val="F7964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91200" y="3886200"/>
            <a:ext cx="1034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79646"/>
                </a:solidFill>
              </a:rPr>
              <a:t>agosto</a:t>
            </a:r>
            <a:endParaRPr lang="en-US" sz="2400" b="1" dirty="0">
              <a:solidFill>
                <a:srgbClr val="F7964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87910" y="4267200"/>
            <a:ext cx="16419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79646"/>
                </a:solidFill>
              </a:rPr>
              <a:t>septiembre</a:t>
            </a:r>
            <a:endParaRPr lang="en-US" sz="2400" b="1" dirty="0">
              <a:solidFill>
                <a:srgbClr val="F7964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33731" y="4648200"/>
            <a:ext cx="1176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79646"/>
                </a:solidFill>
              </a:rPr>
              <a:t>octubre</a:t>
            </a:r>
            <a:endParaRPr lang="en-US" sz="2400" b="1" dirty="0">
              <a:solidFill>
                <a:srgbClr val="F79646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38800" y="5029200"/>
            <a:ext cx="1566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79646"/>
                </a:solidFill>
              </a:rPr>
              <a:t>noviembre</a:t>
            </a:r>
            <a:endParaRPr lang="en-US" sz="2400" b="1" dirty="0">
              <a:solidFill>
                <a:srgbClr val="F79646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02400" y="5405735"/>
            <a:ext cx="14604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79646"/>
                </a:solidFill>
              </a:rPr>
              <a:t>diciembre</a:t>
            </a:r>
            <a:endParaRPr lang="en-US" sz="2400" b="1" dirty="0">
              <a:solidFill>
                <a:srgbClr val="F79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68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637"/>
            <a:ext cx="8458200" cy="55165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How do we say the following numbers in Spanish?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1		6		11		</a:t>
            </a:r>
            <a:r>
              <a:rPr lang="en-US" dirty="0" smtClean="0"/>
              <a:t>16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2		7		12		</a:t>
            </a:r>
            <a:r>
              <a:rPr lang="en-US" dirty="0" smtClean="0"/>
              <a:t>17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3		8		13		</a:t>
            </a:r>
            <a:r>
              <a:rPr lang="en-US" dirty="0" smtClean="0"/>
              <a:t>18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4		9		14		</a:t>
            </a:r>
            <a:r>
              <a:rPr lang="en-US" dirty="0" smtClean="0"/>
              <a:t>19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5		10		15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FF0000"/>
                </a:solidFill>
              </a:rPr>
              <a:t>20</a:t>
            </a:r>
          </a:p>
          <a:p>
            <a:pPr marL="0" indent="0">
              <a:buNone/>
            </a:pPr>
            <a:r>
              <a:rPr lang="en-US" dirty="0" smtClean="0"/>
              <a:t>Now try to write the following numbers in Spanish.</a:t>
            </a:r>
          </a:p>
          <a:p>
            <a:pPr marL="0" indent="0">
              <a:buNone/>
            </a:pPr>
            <a:r>
              <a:rPr lang="en-US" dirty="0" smtClean="0"/>
              <a:t>30			80			200</a:t>
            </a:r>
          </a:p>
          <a:p>
            <a:pPr marL="0" indent="0">
              <a:buNone/>
            </a:pPr>
            <a:r>
              <a:rPr lang="en-US" dirty="0" smtClean="0"/>
              <a:t>40			90			300</a:t>
            </a:r>
          </a:p>
          <a:p>
            <a:pPr marL="0" indent="0">
              <a:buNone/>
            </a:pPr>
            <a:r>
              <a:rPr lang="en-US" dirty="0" smtClean="0"/>
              <a:t>50		          100			400</a:t>
            </a:r>
          </a:p>
          <a:p>
            <a:pPr marL="0" indent="0">
              <a:buNone/>
            </a:pPr>
            <a:r>
              <a:rPr lang="en-US" dirty="0" smtClean="0"/>
              <a:t>60		</a:t>
            </a:r>
            <a:r>
              <a:rPr lang="en-US" dirty="0"/>
              <a:t> </a:t>
            </a:r>
            <a:r>
              <a:rPr lang="en-US" dirty="0" smtClean="0"/>
              <a:t>         107			</a:t>
            </a:r>
            <a:r>
              <a:rPr lang="en-US" dirty="0" smtClean="0">
                <a:solidFill>
                  <a:srgbClr val="FF0000"/>
                </a:solidFill>
              </a:rPr>
              <a:t>500</a:t>
            </a:r>
          </a:p>
          <a:p>
            <a:pPr marL="0" indent="0">
              <a:buNone/>
            </a:pPr>
            <a:r>
              <a:rPr lang="en-US" dirty="0" smtClean="0"/>
              <a:t>70		          125			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914400" y="1447800"/>
            <a:ext cx="679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uno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1900535"/>
            <a:ext cx="638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dos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2357735"/>
            <a:ext cx="676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tres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2814935"/>
            <a:ext cx="1005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cuatro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3272135"/>
            <a:ext cx="845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cinco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9006" y="1447800"/>
            <a:ext cx="662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seis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3200" y="1900535"/>
            <a:ext cx="7959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siete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43200" y="2357735"/>
            <a:ext cx="808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ocho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19400" y="2743200"/>
            <a:ext cx="967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nueve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01406" y="3272135"/>
            <a:ext cx="699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diez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1639" y="1447800"/>
            <a:ext cx="798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once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71639" y="1900535"/>
            <a:ext cx="798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doce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48200" y="2357735"/>
            <a:ext cx="836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trece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48200" y="2814935"/>
            <a:ext cx="11183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catorce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24400" y="3276600"/>
            <a:ext cx="1039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quince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53200" y="1447800"/>
            <a:ext cx="1529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70C0"/>
                </a:solidFill>
              </a:rPr>
              <a:t>diez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7030A0"/>
                </a:solidFill>
              </a:rPr>
              <a:t>y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seis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94768" y="1900535"/>
            <a:ext cx="1663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70C0"/>
                </a:solidFill>
              </a:rPr>
              <a:t>diez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7030A0"/>
                </a:solidFill>
              </a:rPr>
              <a:t>y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siete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594768" y="2357735"/>
            <a:ext cx="1606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70C0"/>
                </a:solidFill>
              </a:rPr>
              <a:t>diez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7030A0"/>
                </a:solidFill>
              </a:rPr>
              <a:t>y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ocho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29400" y="2814935"/>
            <a:ext cx="1834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70C0"/>
                </a:solidFill>
              </a:rPr>
              <a:t>diez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7030A0"/>
                </a:solidFill>
              </a:rPr>
              <a:t>y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nueve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705600" y="3272135"/>
            <a:ext cx="979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veinte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62800" y="304800"/>
            <a:ext cx="1423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7030A0"/>
                </a:solidFill>
              </a:rPr>
              <a:t>Y = </a:t>
            </a:r>
            <a:r>
              <a:rPr lang="en-US" sz="3200" i="1" dirty="0">
                <a:solidFill>
                  <a:srgbClr val="7030A0"/>
                </a:solidFill>
              </a:rPr>
              <a:t>and</a:t>
            </a:r>
            <a:endParaRPr lang="en-US" sz="3200" b="1" dirty="0">
              <a:solidFill>
                <a:srgbClr val="7030A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90600" y="4186535"/>
            <a:ext cx="1047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treinta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0600" y="4643735"/>
            <a:ext cx="1310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cuarenta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84321" y="5105400"/>
            <a:ext cx="1421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cincuenta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90600" y="5562600"/>
            <a:ext cx="1161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sesenta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40168" y="6015335"/>
            <a:ext cx="11394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setenta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786781" y="4186535"/>
            <a:ext cx="1217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ochenta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10000" y="4643735"/>
            <a:ext cx="1231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noventa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886200" y="5100935"/>
            <a:ext cx="1796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Cien</a:t>
            </a:r>
            <a:r>
              <a:rPr lang="en-US" sz="2400" b="1" dirty="0" smtClean="0">
                <a:solidFill>
                  <a:srgbClr val="0070C0"/>
                </a:solidFill>
              </a:rPr>
              <a:t> (</a:t>
            </a:r>
            <a:r>
              <a:rPr lang="en-US" sz="2400" b="1" dirty="0" err="1" smtClean="0">
                <a:solidFill>
                  <a:srgbClr val="0070C0"/>
                </a:solidFill>
              </a:rPr>
              <a:t>ciento</a:t>
            </a:r>
            <a:r>
              <a:rPr lang="en-US" sz="2400" b="1" dirty="0" smtClean="0">
                <a:solidFill>
                  <a:srgbClr val="0070C0"/>
                </a:solidFill>
              </a:rPr>
              <a:t>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886200" y="5562600"/>
            <a:ext cx="16909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Ciento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siete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939181" y="6015335"/>
            <a:ext cx="19437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Ciento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veinte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</a:p>
          <a:p>
            <a:r>
              <a:rPr lang="en-US" sz="2400" b="1" dirty="0">
                <a:solidFill>
                  <a:srgbClr val="0070C0"/>
                </a:solidFill>
              </a:rPr>
              <a:t>y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cinco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40754" y="4191000"/>
            <a:ext cx="1552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doscientos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29400" y="4643735"/>
            <a:ext cx="1590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trescientos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40754" y="5100935"/>
            <a:ext cx="1919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cuatrocientos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88281" y="5562600"/>
            <a:ext cx="1541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B050"/>
                </a:solidFill>
              </a:rPr>
              <a:t>quin</a:t>
            </a:r>
            <a:r>
              <a:rPr lang="en-US" sz="2400" b="1" dirty="0" err="1" smtClean="0">
                <a:solidFill>
                  <a:srgbClr val="0070C0"/>
                </a:solidFill>
              </a:rPr>
              <a:t>ientos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60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#2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ALGUNOS NUMEROS Y FECHAS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81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1348</TotalTime>
  <Words>190</Words>
  <Application>Microsoft Office PowerPoint</Application>
  <PresentationFormat>On-screen Show (4:3)</PresentationFormat>
  <Paragraphs>85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Hardcover</vt:lpstr>
      <vt:lpstr>Office Theme</vt:lpstr>
      <vt:lpstr>PowerPoint Presentation</vt:lpstr>
      <vt:lpstr>Los dias y los meses</vt:lpstr>
      <vt:lpstr>Repaso</vt:lpstr>
      <vt:lpstr>Tarea #2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 Clase 601 La fecha es el 13 de septiembre del 2017</dc:title>
  <dc:creator>Helen Zumaeta</dc:creator>
  <cp:lastModifiedBy>Helen Zumaeta</cp:lastModifiedBy>
  <cp:revision>7</cp:revision>
  <cp:lastPrinted>2017-09-12T20:41:28Z</cp:lastPrinted>
  <dcterms:created xsi:type="dcterms:W3CDTF">2017-09-12T14:34:55Z</dcterms:created>
  <dcterms:modified xsi:type="dcterms:W3CDTF">2017-09-13T18:49:46Z</dcterms:modified>
</cp:coreProperties>
</file>